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7" r:id="rId2"/>
    <p:sldId id="256" r:id="rId3"/>
    <p:sldId id="265" r:id="rId4"/>
    <p:sldId id="294" r:id="rId5"/>
    <p:sldId id="295" r:id="rId6"/>
    <p:sldId id="266" r:id="rId7"/>
    <p:sldId id="296" r:id="rId8"/>
    <p:sldId id="273" r:id="rId9"/>
    <p:sldId id="274" r:id="rId10"/>
    <p:sldId id="292" r:id="rId11"/>
    <p:sldId id="267" r:id="rId12"/>
    <p:sldId id="314" r:id="rId13"/>
    <p:sldId id="260" r:id="rId14"/>
    <p:sldId id="258" r:id="rId15"/>
    <p:sldId id="269" r:id="rId16"/>
    <p:sldId id="306" r:id="rId17"/>
    <p:sldId id="270" r:id="rId18"/>
    <p:sldId id="259" r:id="rId19"/>
    <p:sldId id="309" r:id="rId20"/>
    <p:sldId id="310" r:id="rId21"/>
    <p:sldId id="311" r:id="rId22"/>
    <p:sldId id="312" r:id="rId23"/>
    <p:sldId id="313" r:id="rId24"/>
    <p:sldId id="263" r:id="rId25"/>
    <p:sldId id="276" r:id="rId26"/>
    <p:sldId id="277" r:id="rId27"/>
    <p:sldId id="278" r:id="rId28"/>
    <p:sldId id="289" r:id="rId29"/>
    <p:sldId id="279" r:id="rId30"/>
    <p:sldId id="280" r:id="rId31"/>
    <p:sldId id="297" r:id="rId32"/>
    <p:sldId id="298" r:id="rId33"/>
    <p:sldId id="299" r:id="rId34"/>
    <p:sldId id="300" r:id="rId35"/>
    <p:sldId id="301" r:id="rId36"/>
    <p:sldId id="282" r:id="rId37"/>
    <p:sldId id="291" r:id="rId38"/>
    <p:sldId id="315" r:id="rId39"/>
    <p:sldId id="316" r:id="rId40"/>
    <p:sldId id="317" r:id="rId41"/>
    <p:sldId id="283" r:id="rId42"/>
    <p:sldId id="284" r:id="rId43"/>
    <p:sldId id="293" r:id="rId44"/>
    <p:sldId id="268" r:id="rId45"/>
    <p:sldId id="307" r:id="rId46"/>
    <p:sldId id="308" r:id="rId47"/>
    <p:sldId id="302" r:id="rId48"/>
    <p:sldId id="261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5"/>
    <a:srgbClr val="FBD858"/>
    <a:srgbClr val="6D6D6D"/>
    <a:srgbClr val="F6BF27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5" autoAdjust="0"/>
    <p:restoredTop sz="94660"/>
  </p:normalViewPr>
  <p:slideViewPr>
    <p:cSldViewPr snapToGrid="0">
      <p:cViewPr>
        <p:scale>
          <a:sx n="66" d="100"/>
          <a:sy n="66" d="100"/>
        </p:scale>
        <p:origin x="1474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D794-50BA-4A3F-A499-99D09CEB8EAA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1DAB-BB7A-4F37-A17C-1A8AA18212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7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07BE-6742-4F68-B97B-03B8D4287218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DB06-D985-4537-BE88-F6899156FE7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3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1341-727A-4B94-B610-1B8394C40255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FB05-858D-4B0F-966C-3E01D78C9C40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2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7DA0-7D71-4359-893F-B1E0569D0DDB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0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DAA7-0443-483E-BC06-106DF8EDEAC9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04B8-4B56-47CE-8592-674297E7492B}" type="datetime1">
              <a:rPr lang="fr-FR" smtClean="0"/>
              <a:t>27/03/2021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7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19D4-45B9-4C7D-997C-175159C8E052}" type="datetime1">
              <a:rPr lang="fr-FR" smtClean="0"/>
              <a:t>27/03/2021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0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AFC-5E8E-432D-8FC2-6746EB212EC6}" type="datetime1">
              <a:rPr lang="fr-FR" smtClean="0"/>
              <a:t>27/03/2021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10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78D-7DD6-45D1-958B-7085CC56D432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9472-2E0D-4B20-9420-1549F3699CD1}" type="datetime1">
              <a:rPr lang="fr-FR" smtClean="0"/>
              <a:t>27/03/2021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AC6D5-AC62-4D30-8ED8-9491139E5BCC}" type="datetime1">
              <a:rPr lang="fr-FR" smtClean="0"/>
              <a:t>27/03/2021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5630-A090-43A6-8CB1-909745E413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54377E-02B4-4BD1-A987-59D0EFD8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970548"/>
            <a:ext cx="4676274" cy="2889114"/>
          </a:xfrm>
        </p:spPr>
        <p:txBody>
          <a:bodyPr anchor="b">
            <a:noAutofit/>
          </a:bodyPr>
          <a:lstStyle/>
          <a:p>
            <a:pPr algn="r"/>
            <a:r>
              <a:rPr lang="fr-FR" dirty="0">
                <a:solidFill>
                  <a:schemeClr val="accent4"/>
                </a:solidFill>
                <a:latin typeface="+mn-lt"/>
              </a:rPr>
              <a:t>Visite virtuelle de l’IUT et Générateur de panorama</a:t>
            </a:r>
            <a:endParaRPr lang="fr-FR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B7BF9-50FD-4B80-A9EC-C299EF0C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385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73F6413-DD4C-4850-AC66-7610C332152E}"/>
              </a:ext>
            </a:extLst>
          </p:cNvPr>
          <p:cNvSpPr txBox="1">
            <a:spLocks/>
          </p:cNvSpPr>
          <p:nvPr/>
        </p:nvSpPr>
        <p:spPr>
          <a:xfrm>
            <a:off x="7904169" y="4349393"/>
            <a:ext cx="4087305" cy="2018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accent4"/>
                </a:solidFill>
              </a:rPr>
              <a:t>Lucile </a:t>
            </a:r>
            <a:r>
              <a:rPr lang="fr-FR" sz="2800" dirty="0" err="1">
                <a:solidFill>
                  <a:schemeClr val="accent4"/>
                </a:solidFill>
              </a:rPr>
              <a:t>Velut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Clément </a:t>
            </a:r>
            <a:r>
              <a:rPr lang="fr-FR" sz="2800" dirty="0" err="1">
                <a:solidFill>
                  <a:schemeClr val="accent4"/>
                </a:solidFill>
              </a:rPr>
              <a:t>Ferrere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Victor </a:t>
            </a:r>
            <a:r>
              <a:rPr lang="fr-FR" sz="2800" dirty="0" err="1">
                <a:solidFill>
                  <a:schemeClr val="accent4"/>
                </a:solidFill>
              </a:rPr>
              <a:t>Mommalier</a:t>
            </a:r>
            <a:endParaRPr lang="fr-FR" sz="2800" dirty="0">
              <a:solidFill>
                <a:schemeClr val="accent4"/>
              </a:solidFill>
            </a:endParaRPr>
          </a:p>
          <a:p>
            <a:pPr algn="r"/>
            <a:r>
              <a:rPr lang="fr-FR" sz="2800" dirty="0">
                <a:solidFill>
                  <a:schemeClr val="accent4"/>
                </a:solidFill>
              </a:rPr>
              <a:t>Clara Poncet-Taberlet</a:t>
            </a:r>
          </a:p>
        </p:txBody>
      </p:sp>
    </p:spTree>
    <p:extLst>
      <p:ext uri="{BB962C8B-B14F-4D97-AF65-F5344CB8AC3E}">
        <p14:creationId xmlns:p14="http://schemas.microsoft.com/office/powerpoint/2010/main" val="228858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86792-FC3A-6446-B4E2-49C7695B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ANALYSE DES ÉCARTS</a:t>
            </a:r>
            <a:endParaRPr lang="fr-FR" sz="6000" dirty="0">
              <a:latin typeface="+mn-lt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C21C51-BA55-CF4C-9335-5781B1BC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38519"/>
            <a:ext cx="7162800" cy="21970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E0624-FD28-C141-99B4-E0F5DCD81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90688"/>
            <a:ext cx="6648450" cy="2400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AE662-D550-284B-94D8-6015A01BE6FA}"/>
              </a:ext>
            </a:extLst>
          </p:cNvPr>
          <p:cNvSpPr txBox="1"/>
          <p:nvPr/>
        </p:nvSpPr>
        <p:spPr>
          <a:xfrm>
            <a:off x="7033846" y="2244771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: Gantt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DE3DDD-7ECA-5745-A980-3725F0334C1B}"/>
              </a:ext>
            </a:extLst>
          </p:cNvPr>
          <p:cNvSpPr txBox="1"/>
          <p:nvPr/>
        </p:nvSpPr>
        <p:spPr>
          <a:xfrm>
            <a:off x="2322844" y="5115768"/>
            <a:ext cx="42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>
                <a:solidFill>
                  <a:srgbClr val="FFC000"/>
                </a:solidFill>
              </a:rPr>
              <a:t> Gantt prévisionnel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DEAC10-5825-4A80-A8FF-9FA02397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51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02318" y="2159429"/>
            <a:ext cx="6787256" cy="222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PRÉSENTATION</a:t>
            </a:r>
          </a:p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29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0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2655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BC84E1-5898-48B3-A648-825DD84C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53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D6B994-AC94-436B-BE85-B28C645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12</a:t>
            </a:fld>
            <a:endParaRPr lang="fr-FR"/>
          </a:p>
        </p:txBody>
      </p:sp>
      <p:pic>
        <p:nvPicPr>
          <p:cNvPr id="1028" name="Picture 4" descr="10 AFrame.IO Resources For Your WebVR Project – GDG Central Florida">
            <a:extLst>
              <a:ext uri="{FF2B5EF4-FFF2-40B4-BE49-F238E27FC236}">
                <a16:creationId xmlns:a16="http://schemas.microsoft.com/office/drawing/2014/main" id="{4A2F9A1B-F27C-42A8-A724-61EC31F6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86298"/>
            <a:ext cx="5266684" cy="47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93B73B3-0E6D-4FA0-8C9E-B5D0B78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A-FRAME</a:t>
            </a:r>
            <a:endParaRPr lang="fr-FR" sz="6000" dirty="0">
              <a:latin typeface="+mn-lt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CC587C5-9719-4F31-AED4-A5931E56305A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4964963" cy="46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OPENGL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JAVASCRIPT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HTML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WEBVR</a:t>
            </a:r>
          </a:p>
          <a:p>
            <a:pPr algn="ctr"/>
            <a:endParaRPr lang="fr-FR" sz="2800" dirty="0"/>
          </a:p>
        </p:txBody>
      </p:sp>
      <p:pic>
        <p:nvPicPr>
          <p:cNvPr id="1038" name="Picture 1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37CD18AA-0432-4CF9-AF34-1B4B838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9" y="1535000"/>
            <a:ext cx="1116484" cy="1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mputer Icons Logo Brand Javascript Angle - Transparent Javascript Icon  Png , Transparent Cartoon - Jing.fm">
            <a:extLst>
              <a:ext uri="{FF2B5EF4-FFF2-40B4-BE49-F238E27FC236}">
                <a16:creationId xmlns:a16="http://schemas.microsoft.com/office/drawing/2014/main" id="{857047CB-2F9F-498E-9DAE-AFB41BD9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12" y="3016251"/>
            <a:ext cx="416418" cy="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ypertext Markup Language — Wikipédia">
            <a:extLst>
              <a:ext uri="{FF2B5EF4-FFF2-40B4-BE49-F238E27FC236}">
                <a16:creationId xmlns:a16="http://schemas.microsoft.com/office/drawing/2014/main" id="{F3E77044-738C-49A6-953B-2819E9888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5" y="4023519"/>
            <a:ext cx="628252" cy="6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fox • WebVR Rocks">
            <a:extLst>
              <a:ext uri="{FF2B5EF4-FFF2-40B4-BE49-F238E27FC236}">
                <a16:creationId xmlns:a16="http://schemas.microsoft.com/office/drawing/2014/main" id="{FE7E5921-41F7-4A98-9AF5-8AC87EF6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7" y="5187251"/>
            <a:ext cx="691647" cy="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4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PANORAMA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0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353608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C91234-5B98-4BC6-8E52-C7E085A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2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3414" b="14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F1961-6032-49CC-82E4-B41DF7A3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9" y="1695003"/>
            <a:ext cx="8205962" cy="41872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18155" y="5968823"/>
            <a:ext cx="435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Panorama</a:t>
            </a:r>
          </a:p>
        </p:txBody>
      </p:sp>
    </p:spTree>
    <p:extLst>
      <p:ext uri="{BB962C8B-B14F-4D97-AF65-F5344CB8AC3E}">
        <p14:creationId xmlns:p14="http://schemas.microsoft.com/office/powerpoint/2010/main" val="16455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74D3EEC-3D63-8A4F-B396-B0BEFB8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OBJET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4D95F1-0EA9-6547-A277-F9101E6FB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24" y="1562855"/>
            <a:ext cx="7305152" cy="4973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0AB151-4F29-41DA-A3AC-9A429EAA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7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E9193-8299-4946-9404-F21E6C0C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444C2-2DBE-7646-B258-8A35D4BB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88A09-9328-CD44-B452-C03CFF21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EFC85-3D06-C64D-BEFA-5C7169B6E9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0549" y="2345635"/>
            <a:ext cx="6870902" cy="339674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97845B-46E1-8846-8BDD-B5D36E65DC2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EXEMPLE DE GROUPE</a:t>
            </a:r>
            <a:endParaRPr lang="en-US" sz="600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1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143E3F-2559-4EC6-B499-0788392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4B7DF9F-349F-4F85-9B6F-A8694B54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NAVIGATION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A01AF4-AED3-4060-80D3-599296411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8587" y="1845876"/>
            <a:ext cx="8014826" cy="38667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BEE47-84C9-4E02-B974-7319F962A1D9}"/>
              </a:ext>
            </a:extLst>
          </p:cNvPr>
          <p:cNvSpPr txBox="1"/>
          <p:nvPr/>
        </p:nvSpPr>
        <p:spPr>
          <a:xfrm>
            <a:off x="3487791" y="5845635"/>
            <a:ext cx="521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Extrait du script et de son utilisation dans notre code</a:t>
            </a:r>
          </a:p>
        </p:txBody>
      </p:sp>
    </p:spTree>
    <p:extLst>
      <p:ext uri="{BB962C8B-B14F-4D97-AF65-F5344CB8AC3E}">
        <p14:creationId xmlns:p14="http://schemas.microsoft.com/office/powerpoint/2010/main" val="313343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PANNEAUX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30" y="1964014"/>
            <a:ext cx="4805622" cy="1725392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/>
          <a:srcRect t="10481" b="69972"/>
          <a:stretch/>
        </p:blipFill>
        <p:spPr bwMode="auto">
          <a:xfrm>
            <a:off x="564543" y="4292179"/>
            <a:ext cx="11187485" cy="1270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029606" y="5647048"/>
            <a:ext cx="21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Code d’un panneau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10365" y="3696106"/>
            <a:ext cx="39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Exemple de panneau dans le panorama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5A6C69-D753-4E4B-9DCF-FAC99346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9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8E58A-393F-469A-ABD4-7FEE00E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4" y="1921509"/>
            <a:ext cx="4676666" cy="301498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C000"/>
                </a:solidFill>
                <a:latin typeface="+mn-lt"/>
              </a:rPr>
              <a:t>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697" y="3846279"/>
            <a:ext cx="5976679" cy="15459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A4F320-D9DC-496D-A873-AE3231439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06" y="1921509"/>
            <a:ext cx="3119058" cy="15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901569" y="-104406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+mn-lt"/>
              </a:rPr>
              <a:t>SOMMAIRE</a:t>
            </a:r>
          </a:p>
        </p:txBody>
      </p:sp>
      <p:sp>
        <p:nvSpPr>
          <p:cNvPr id="6" name="Pentagone 5"/>
          <p:cNvSpPr/>
          <p:nvPr/>
        </p:nvSpPr>
        <p:spPr>
          <a:xfrm>
            <a:off x="2556384" y="2217227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>
            <a:off x="2556384" y="3097911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entagone 7"/>
          <p:cNvSpPr/>
          <p:nvPr/>
        </p:nvSpPr>
        <p:spPr>
          <a:xfrm>
            <a:off x="2556384" y="3978595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entagone 8"/>
          <p:cNvSpPr/>
          <p:nvPr/>
        </p:nvSpPr>
        <p:spPr>
          <a:xfrm>
            <a:off x="2556384" y="4859279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entagone 9"/>
          <p:cNvSpPr/>
          <p:nvPr/>
        </p:nvSpPr>
        <p:spPr>
          <a:xfrm>
            <a:off x="2556384" y="5739963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038823" y="213850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38823" y="2986668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038823" y="3877309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4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38823" y="474696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038823" y="5628720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9547" y="2230838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Gestion de projet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29547" y="307483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Présentation A-Frame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29547" y="3969641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Panorama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29547" y="4839299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Générateur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129547" y="5728622"/>
            <a:ext cx="660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Bilan, perspectives et conclusion</a:t>
            </a:r>
          </a:p>
        </p:txBody>
      </p:sp>
      <p:sp>
        <p:nvSpPr>
          <p:cNvPr id="21" name="Pentagone 20"/>
          <p:cNvSpPr/>
          <p:nvPr/>
        </p:nvSpPr>
        <p:spPr>
          <a:xfrm>
            <a:off x="2556384" y="134557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038823" y="126685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129547" y="1361180"/>
            <a:ext cx="592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241607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ANIMATIONS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71147F-B99D-4B29-9242-3716667AA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7"/>
          <a:stretch/>
        </p:blipFill>
        <p:spPr>
          <a:xfrm>
            <a:off x="5812459" y="2511477"/>
            <a:ext cx="5976679" cy="70128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7B7612-0C55-4FBD-855D-681173B3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59" y="4922733"/>
            <a:ext cx="5976679" cy="7012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C798F1-89F9-4F89-993C-A5B0EB0C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6" y="2183912"/>
            <a:ext cx="2288043" cy="13564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DCAF13-A6B6-40CD-BAC7-C1D609DF4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2" b="2181"/>
          <a:stretch/>
        </p:blipFill>
        <p:spPr>
          <a:xfrm>
            <a:off x="3121543" y="2183912"/>
            <a:ext cx="2288042" cy="13564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2B4B204-9B6F-4D11-90BC-B618407C63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49" t="50000" r="33920" b="11858"/>
          <a:stretch/>
        </p:blipFill>
        <p:spPr>
          <a:xfrm>
            <a:off x="638782" y="4380981"/>
            <a:ext cx="1871729" cy="17847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3A4FE19-4906-45F5-93C0-704BBE782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65" t="48430" r="37883" b="13428"/>
          <a:stretch/>
        </p:blipFill>
        <p:spPr>
          <a:xfrm>
            <a:off x="3329699" y="4380982"/>
            <a:ext cx="1871729" cy="17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PROBLÈME DE CHARGEMENT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BA31DE-5DBA-47B6-A607-E68AEB7C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25" y="4075018"/>
            <a:ext cx="2438400" cy="2438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C7DBB7C-76E6-4C66-BFEA-F838B56E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28" y="2430680"/>
            <a:ext cx="7656543" cy="11110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F2E5B8-6830-4C70-BB64-4AE1D854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6536" r="7930" b="5702"/>
          <a:stretch/>
        </p:blipFill>
        <p:spPr>
          <a:xfrm>
            <a:off x="2641864" y="4075018"/>
            <a:ext cx="1939512" cy="2444364"/>
          </a:xfrm>
          <a:prstGeom prst="rect">
            <a:avLst/>
          </a:prstGeom>
        </p:spPr>
      </p:pic>
      <p:sp>
        <p:nvSpPr>
          <p:cNvPr id="22" name="Flèche : droite rayée 21">
            <a:extLst>
              <a:ext uri="{FF2B5EF4-FFF2-40B4-BE49-F238E27FC236}">
                <a16:creationId xmlns:a16="http://schemas.microsoft.com/office/drawing/2014/main" id="{810A20CC-6E7A-48F9-9B74-552B5CB5823D}"/>
              </a:ext>
            </a:extLst>
          </p:cNvPr>
          <p:cNvSpPr/>
          <p:nvPr/>
        </p:nvSpPr>
        <p:spPr>
          <a:xfrm>
            <a:off x="5064144" y="4583258"/>
            <a:ext cx="2438400" cy="1433848"/>
          </a:xfrm>
          <a:prstGeom prst="stripedRightArrow">
            <a:avLst>
              <a:gd name="adj1" fmla="val 40277"/>
              <a:gd name="adj2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907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SÉPARATION HTML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D3EFA1-050C-4C27-BBB2-108987D9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30" y="2525199"/>
            <a:ext cx="1752845" cy="2486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5D62E-104D-443F-8743-5E222B9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81" y="4373881"/>
            <a:ext cx="6109963" cy="637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F6D04E-29BA-4B19-8B22-52FCD74F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81" y="2525199"/>
            <a:ext cx="6109963" cy="439306"/>
          </a:xfrm>
          <a:prstGeom prst="rect">
            <a:avLst/>
          </a:prstGeom>
        </p:spPr>
      </p:pic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06921066-494E-4B1F-B368-C91F95474DB0}"/>
              </a:ext>
            </a:extLst>
          </p:cNvPr>
          <p:cNvSpPr/>
          <p:nvPr/>
        </p:nvSpPr>
        <p:spPr>
          <a:xfrm rot="5400000">
            <a:off x="7823391" y="3191301"/>
            <a:ext cx="1197742" cy="955784"/>
          </a:xfrm>
          <a:prstGeom prst="stripedRightArrow">
            <a:avLst>
              <a:gd name="adj1" fmla="val 25904"/>
              <a:gd name="adj2" fmla="val 56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8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C19844-D9F2-45C7-B63B-1CD34D2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23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917B6FE-8FB4-46BD-8E7C-97F5ACE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AUTRES AMÉLIORATIONS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1812DC-12FA-4A00-B1A3-051C48C7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90" y="2058720"/>
            <a:ext cx="5135754" cy="4341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82ABD-834E-40E1-9044-2E13F1EA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r="17381" b="27639"/>
          <a:stretch/>
        </p:blipFill>
        <p:spPr>
          <a:xfrm>
            <a:off x="822667" y="3130904"/>
            <a:ext cx="5027844" cy="3269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439019-4836-4961-9126-62FC0717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64" y="2344597"/>
            <a:ext cx="4587047" cy="2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 GÉNÉRATEUR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0" y="4495483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4396026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34AD28-FAE4-4332-A535-2D131614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09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LES OBJECTIFS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15742" y="1601705"/>
            <a:ext cx="7560515" cy="45532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06645" y="6228479"/>
            <a:ext cx="45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de cas d’utilisation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809DA-287E-4EE6-8FA6-FE2CF24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9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5" y="0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D’ACTIVITÉ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525865" y="1146875"/>
            <a:ext cx="5215180" cy="530816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27046" y="6389392"/>
            <a:ext cx="38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Diagramme d’activité du générateur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BE1EAB-D36A-49F5-A675-CB5A4E7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67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INTERFACE UTILISATEUR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7684" y="3339548"/>
            <a:ext cx="7839323" cy="566489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7825" y="1737505"/>
            <a:ext cx="8285259" cy="4337064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176793" y="1737505"/>
            <a:ext cx="10185621" cy="4337064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/>
          <a:stretch>
            <a:fillRect/>
          </a:stretch>
        </p:blipFill>
        <p:spPr>
          <a:xfrm>
            <a:off x="-365760" y="1892410"/>
            <a:ext cx="12642574" cy="3975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B1BD9C-FAE6-4871-8E76-D84173E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714756" y="321211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TUTORIEL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1" y="1528219"/>
            <a:ext cx="5754757" cy="48891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61" y="1450759"/>
            <a:ext cx="7346476" cy="504402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D05F4-E852-471E-824E-6272B98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6975840-874D-FD49-9EF4-A0B2A73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DIAGRAMME DE CLASSE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03B4A-35A6-F543-AC77-6CE3BA2E98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6" y="1662207"/>
            <a:ext cx="7107367" cy="4698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4CC98E-E480-4639-9A6A-5256FE8C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83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0" y="972748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546447" y="2713792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INTRODUCTION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894027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174B94-4ADD-454B-9F66-BA37F785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4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7F8D53-8F84-4353-8F3F-4774D1CC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21C304-C16D-024F-893E-65A9A86F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58FA1-5CEA-3145-B208-7F0FED592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0140" y="4735788"/>
            <a:ext cx="6268278" cy="18010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3D6A52C-ADAD-B64C-B81A-A21C87EA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CRÉATION D’UNE SCÈNE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75BB3D-38ED-4F4F-9F33-DD76D53559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3583" y="1599242"/>
            <a:ext cx="6122503" cy="30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31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86497"/>
            <a:ext cx="10762488" cy="10568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FB1E1A-BBC3-4B76-AFB5-18E722075342}"/>
              </a:ext>
            </a:extLst>
          </p:cNvPr>
          <p:cNvPicPr/>
          <p:nvPr/>
        </p:nvPicPr>
        <p:blipFill rotWithShape="1">
          <a:blip r:embed="rId2"/>
          <a:srcRect l="488"/>
          <a:stretch/>
        </p:blipFill>
        <p:spPr bwMode="auto">
          <a:xfrm>
            <a:off x="1519205" y="2347274"/>
            <a:ext cx="9153589" cy="318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5777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3D86A4-E263-46CF-8ADD-24B283EE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6C5202-C60F-4325-B733-51B3316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15639"/>
            <a:ext cx="10762488" cy="1008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7C99A-7191-4084-A549-A111442B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430500"/>
            <a:ext cx="11458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1FF1D-1D62-4689-BD3B-D0032D97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D3AA1A-95A5-4D53-AB62-2FDDA47B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151525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PLACEMENT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6006EF-ABC6-48C8-8568-2D3F7D3C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1" y="1528219"/>
            <a:ext cx="7995697" cy="48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0E1E-2DC6-4311-A13C-4033B38F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609247"/>
            <a:ext cx="9725025" cy="4552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44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0AA1F-8FA9-4917-966F-5F06026A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235982"/>
            <a:ext cx="10163175" cy="5467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96D0AA-FFED-4BE1-8AFF-B2FF3E6A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3E7A1F-B83D-48CD-BE7E-194D1B8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SAUVEGARDE DES ÉLÉMENTS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750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460" y="-183359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DE LA CARTE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57" y="2995476"/>
            <a:ext cx="6275085" cy="171355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56" y="1906146"/>
            <a:ext cx="7454097" cy="389221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56" y="926269"/>
            <a:ext cx="7632379" cy="593173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C391D-49E4-4C57-A8E9-87D52CA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73" y="571883"/>
            <a:ext cx="7525769" cy="565904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3246E0-3C2E-4734-8699-F2A53C2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5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294" y="2199191"/>
            <a:ext cx="7536046" cy="238438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06761" y="4214243"/>
            <a:ext cx="222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ControleVisiteur.php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6" y="2407535"/>
            <a:ext cx="10938328" cy="11974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531042" y="3679712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</a:t>
            </a:r>
            <a:r>
              <a:rPr lang="fr-FR" dirty="0" err="1" smtClean="0">
                <a:solidFill>
                  <a:schemeClr val="bg1"/>
                </a:solidFill>
              </a:rPr>
              <a:t>arte.php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711397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Visite virtuelle de l’IUT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20029C-A5A0-4B5B-B1CB-6995B8D2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10950E-DCE9-4E77-A5B9-9CF9A35611DF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PANORAMA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5EDD848-1B6B-4282-B235-3CF7CE0C9215}"/>
              </a:ext>
            </a:extLst>
          </p:cNvPr>
          <p:cNvSpPr txBox="1">
            <a:spLocks/>
          </p:cNvSpPr>
          <p:nvPr/>
        </p:nvSpPr>
        <p:spPr>
          <a:xfrm>
            <a:off x="6403939" y="2891028"/>
            <a:ext cx="5076664" cy="80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3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Générateur de panorama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51A93E-3D98-4659-A6D1-465040F1E60C}"/>
              </a:ext>
            </a:extLst>
          </p:cNvPr>
          <p:cNvCxnSpPr/>
          <p:nvPr/>
        </p:nvCxnSpPr>
        <p:spPr>
          <a:xfrm flipH="1">
            <a:off x="3799002" y="1409522"/>
            <a:ext cx="989814" cy="1295971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E36485-F0E1-4CCB-A37A-2EEAAE6C3059}"/>
              </a:ext>
            </a:extLst>
          </p:cNvPr>
          <p:cNvCxnSpPr>
            <a:cxnSpLocks/>
          </p:cNvCxnSpPr>
          <p:nvPr/>
        </p:nvCxnSpPr>
        <p:spPr>
          <a:xfrm>
            <a:off x="7302630" y="1409522"/>
            <a:ext cx="898690" cy="1295972"/>
          </a:xfrm>
          <a:prstGeom prst="straightConnector1">
            <a:avLst/>
          </a:prstGeom>
          <a:ln w="76200">
            <a:solidFill>
              <a:srgbClr val="F6BF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67E79C2-5926-4BF3-81D7-88E3507AD84C}"/>
              </a:ext>
            </a:extLst>
          </p:cNvPr>
          <p:cNvSpPr txBox="1"/>
          <p:nvPr/>
        </p:nvSpPr>
        <p:spPr>
          <a:xfrm>
            <a:off x="1717248" y="4367439"/>
            <a:ext cx="8757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Expérience immersive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Ergonomie</a:t>
            </a:r>
          </a:p>
          <a:p>
            <a:pPr marL="457200" indent="-457200">
              <a:buClr>
                <a:srgbClr val="F6BF27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chemeClr val="bg1"/>
                </a:solidFill>
              </a:rPr>
              <a:t>Compatibilité (casque VR, ordinateur, téléphone)</a:t>
            </a:r>
          </a:p>
        </p:txBody>
      </p:sp>
    </p:spTree>
    <p:extLst>
      <p:ext uri="{BB962C8B-B14F-4D97-AF65-F5344CB8AC3E}">
        <p14:creationId xmlns:p14="http://schemas.microsoft.com/office/powerpoint/2010/main" val="341846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8" y="307623"/>
            <a:ext cx="9950830" cy="590107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588915" y="6208695"/>
            <a:ext cx="14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scriptCarte.js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738134" y="2569580"/>
            <a:ext cx="2882097" cy="8218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33FE5C-31F9-4A17-9BCF-2D663F5C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41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29010FF-BA1B-454A-B562-4210894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28974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GÉNÉRATION DU PANORAMA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216A15-12D9-4A3B-ADE1-E380EF4C0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4542531"/>
            <a:ext cx="9361326" cy="13492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DC7348-B839-4FEF-9DF3-D89F896B7AE6}"/>
              </a:ext>
            </a:extLst>
          </p:cNvPr>
          <p:cNvSpPr txBox="1"/>
          <p:nvPr/>
        </p:nvSpPr>
        <p:spPr>
          <a:xfrm>
            <a:off x="2107440" y="1611984"/>
            <a:ext cx="8317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des chaînes invariables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Boucles de parcours pour créer des chaînes de caractère correspondant au HTML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Concaténation des chaînes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Écriture dans un fichier HTML</a:t>
            </a:r>
          </a:p>
        </p:txBody>
      </p:sp>
    </p:spTree>
    <p:extLst>
      <p:ext uri="{BB962C8B-B14F-4D97-AF65-F5344CB8AC3E}">
        <p14:creationId xmlns:p14="http://schemas.microsoft.com/office/powerpoint/2010/main" val="14151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192161" y="3123483"/>
            <a:ext cx="10515600" cy="573446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Téléchargement du zip (VICTOR)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66A76E-30CB-9243-B031-436B8AC6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2309190"/>
            <a:ext cx="10822075" cy="256312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E8374C6-CD77-B041-AA67-70ABA926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111CB-1396-41F6-9A47-1A4D13CA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62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ABF2C5-FD3E-B24D-8D4D-7155C3EC1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" y="2054955"/>
            <a:ext cx="5683180" cy="274809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AAB5E1-DF8A-CF41-80B3-92098B83D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2" y="3112790"/>
            <a:ext cx="5444009" cy="348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F9645BE-1CF6-0841-9803-9352C5C7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CREATION DU ZIP (SUITE)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9D7B55-1182-485A-BBE3-5E4F48D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611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821750" y="2088849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ET PERSPECTIVES</a:t>
            </a:r>
          </a:p>
        </p:txBody>
      </p:sp>
      <p:sp>
        <p:nvSpPr>
          <p:cNvPr id="10" name="Pentagone 9"/>
          <p:cNvSpPr/>
          <p:nvPr/>
        </p:nvSpPr>
        <p:spPr>
          <a:xfrm>
            <a:off x="-610258" y="1853432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1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0" y="5376166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entagone 19"/>
          <p:cNvSpPr/>
          <p:nvPr/>
        </p:nvSpPr>
        <p:spPr>
          <a:xfrm>
            <a:off x="-610258" y="972749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82439" y="5297445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EF0F79-B1DA-4DB1-A407-FC69485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05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45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5C8081-449E-4A72-BB35-106CE9F5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3" y="2372750"/>
            <a:ext cx="5135754" cy="434165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806495" y="1980352"/>
            <a:ext cx="5385506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Navigation Intuitive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Découpage Total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Compatibilité manettes VR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177851-3375-492B-8C74-C6E038093762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C000"/>
                </a:solidFill>
              </a:rPr>
              <a:t>Panorama</a:t>
            </a:r>
          </a:p>
        </p:txBody>
      </p:sp>
    </p:spTree>
    <p:extLst>
      <p:ext uri="{BB962C8B-B14F-4D97-AF65-F5344CB8AC3E}">
        <p14:creationId xmlns:p14="http://schemas.microsoft.com/office/powerpoint/2010/main" val="1482843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F2624-2711-4E39-A529-F4D9674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D95BC76-D8F8-49CF-A1BA-94E69B5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BILAN TECHNIQUE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7FB28EA-342D-40A1-AB00-6A6C9E7E460D}"/>
              </a:ext>
            </a:extLst>
          </p:cNvPr>
          <p:cNvSpPr txBox="1">
            <a:spLocks/>
          </p:cNvSpPr>
          <p:nvPr/>
        </p:nvSpPr>
        <p:spPr>
          <a:xfrm>
            <a:off x="6451373" y="2195135"/>
            <a:ext cx="5740627" cy="434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Erreur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Téléchargement</a:t>
            </a:r>
            <a:r>
              <a:rPr lang="en-US" sz="2800" dirty="0">
                <a:solidFill>
                  <a:srgbClr val="FFC000"/>
                </a:solidFill>
              </a:rPr>
              <a:t> ZIP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Sauvegarde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en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cours</a:t>
            </a:r>
            <a:r>
              <a:rPr lang="en-US" sz="2800" dirty="0">
                <a:solidFill>
                  <a:srgbClr val="FFC000"/>
                </a:solidFill>
              </a:rPr>
              <a:t> de </a:t>
            </a:r>
            <a:r>
              <a:rPr lang="en-US" sz="2800" dirty="0" err="1">
                <a:solidFill>
                  <a:srgbClr val="FFC000"/>
                </a:solidFill>
              </a:rPr>
              <a:t>création</a:t>
            </a:r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Visualisation</a:t>
            </a:r>
            <a:r>
              <a:rPr lang="en-US" sz="2800" dirty="0">
                <a:solidFill>
                  <a:srgbClr val="FFC000"/>
                </a:solidFill>
              </a:rPr>
              <a:t> d’un panorama</a:t>
            </a: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 err="1">
                <a:solidFill>
                  <a:srgbClr val="FFC000"/>
                </a:solidFill>
              </a:rPr>
              <a:t>Déploiement</a:t>
            </a:r>
            <a:r>
              <a:rPr lang="en-US" sz="2800" dirty="0">
                <a:solidFill>
                  <a:srgbClr val="FFC000"/>
                </a:solidFill>
              </a:rPr>
              <a:t> sur le Web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607A7-CD1C-458B-97A6-16224A079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18592"/>
          <a:stretch/>
        </p:blipFill>
        <p:spPr>
          <a:xfrm>
            <a:off x="244699" y="2373524"/>
            <a:ext cx="5495930" cy="434165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EE0D047-9462-40FF-BBB6-931B9B08B129}"/>
              </a:ext>
            </a:extLst>
          </p:cNvPr>
          <p:cNvSpPr txBox="1">
            <a:spLocks/>
          </p:cNvSpPr>
          <p:nvPr/>
        </p:nvSpPr>
        <p:spPr>
          <a:xfrm>
            <a:off x="248303" y="1459512"/>
            <a:ext cx="5137205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rgbClr val="FFC000"/>
                </a:solidFill>
              </a:rPr>
              <a:t>Générateur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169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66D26-F04C-4B42-9A9F-3DF0896390A5}"/>
              </a:ext>
            </a:extLst>
          </p:cNvPr>
          <p:cNvSpPr/>
          <p:nvPr/>
        </p:nvSpPr>
        <p:spPr>
          <a:xfrm>
            <a:off x="2580661" y="3960688"/>
            <a:ext cx="9611338" cy="2897312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D7A710-E78B-4275-9F9B-4B35E119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17"/>
          <a:stretch/>
        </p:blipFill>
        <p:spPr>
          <a:xfrm>
            <a:off x="3744228" y="-478"/>
            <a:ext cx="8447772" cy="4266683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40CCAF0-A89C-4109-A936-B7CE59B0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2328" r="4706" b="14730"/>
          <a:stretch/>
        </p:blipFill>
        <p:spPr>
          <a:xfrm>
            <a:off x="4596937" y="4669423"/>
            <a:ext cx="6875937" cy="17853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FB1D4-2421-4D0B-B32A-595002F349B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284EEB0-C2D4-4D62-9BB0-437F10303C9F}"/>
              </a:ext>
            </a:extLst>
          </p:cNvPr>
          <p:cNvSpPr txBox="1">
            <a:spLocks/>
          </p:cNvSpPr>
          <p:nvPr/>
        </p:nvSpPr>
        <p:spPr>
          <a:xfrm>
            <a:off x="250186" y="1635480"/>
            <a:ext cx="4514790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637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251479" y="1508745"/>
            <a:ext cx="5558225" cy="2406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ANNEXES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EE132-AA3B-4DAC-9EBB-F6B968F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41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F28C5-FA4B-423D-9F67-3366E30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49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35C6E4-7D71-4DCA-A10A-873A5FF62C09}"/>
              </a:ext>
            </a:extLst>
          </p:cNvPr>
          <p:cNvSpPr txBox="1"/>
          <p:nvPr/>
        </p:nvSpPr>
        <p:spPr>
          <a:xfrm>
            <a:off x="243525" y="0"/>
            <a:ext cx="166354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1. Panorama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881AB-9B39-45EB-A2DB-BBF1F7503946}"/>
              </a:ext>
            </a:extLst>
          </p:cNvPr>
          <p:cNvSpPr txBox="1"/>
          <p:nvPr/>
        </p:nvSpPr>
        <p:spPr>
          <a:xfrm>
            <a:off x="3950616" y="0"/>
            <a:ext cx="16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2. Générateur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40E45B-88E5-484D-9C2E-283471D04243}"/>
              </a:ext>
            </a:extLst>
          </p:cNvPr>
          <p:cNvSpPr txBox="1"/>
          <p:nvPr/>
        </p:nvSpPr>
        <p:spPr>
          <a:xfrm>
            <a:off x="7927941" y="0"/>
            <a:ext cx="30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BF27"/>
                </a:solidFill>
              </a:rPr>
              <a:t>3. Rapports &amp; Soutenances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324B3E-F552-40A7-98B8-A8C08B719308}"/>
              </a:ext>
            </a:extLst>
          </p:cNvPr>
          <p:cNvSpPr txBox="1"/>
          <p:nvPr/>
        </p:nvSpPr>
        <p:spPr>
          <a:xfrm>
            <a:off x="781947" y="439440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608E8-5E43-401C-B7E1-ADB44FEF297E}"/>
              </a:ext>
            </a:extLst>
          </p:cNvPr>
          <p:cNvSpPr txBox="1"/>
          <p:nvPr/>
        </p:nvSpPr>
        <p:spPr>
          <a:xfrm>
            <a:off x="1176301" y="841643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1.1.1 Diagramme de cas d’utilisation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A3FA2-3B3D-4469-B93E-59CFD79DB10B}"/>
              </a:ext>
            </a:extLst>
          </p:cNvPr>
          <p:cNvSpPr txBox="1"/>
          <p:nvPr/>
        </p:nvSpPr>
        <p:spPr>
          <a:xfrm>
            <a:off x="1176301" y="146056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1.1.2 Diagramme d’objets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F5D9A-55A0-4878-A3F2-7777F6FC2376}"/>
              </a:ext>
            </a:extLst>
          </p:cNvPr>
          <p:cNvSpPr txBox="1"/>
          <p:nvPr/>
        </p:nvSpPr>
        <p:spPr>
          <a:xfrm>
            <a:off x="778805" y="216662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5308C4-5F45-4A49-8A3A-99644CB66ACD}"/>
              </a:ext>
            </a:extLst>
          </p:cNvPr>
          <p:cNvSpPr txBox="1"/>
          <p:nvPr/>
        </p:nvSpPr>
        <p:spPr>
          <a:xfrm>
            <a:off x="1176301" y="2887161"/>
            <a:ext cx="19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1.2.1 Codage des scènes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A24136-3EB3-4A6E-B965-886E523669CB}"/>
              </a:ext>
            </a:extLst>
          </p:cNvPr>
          <p:cNvSpPr txBox="1"/>
          <p:nvPr/>
        </p:nvSpPr>
        <p:spPr>
          <a:xfrm>
            <a:off x="1176301" y="3586007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1.2.2 Codage des points de navigation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7AD354-630C-42C1-8DFF-FB75CC08C538}"/>
              </a:ext>
            </a:extLst>
          </p:cNvPr>
          <p:cNvSpPr txBox="1"/>
          <p:nvPr/>
        </p:nvSpPr>
        <p:spPr>
          <a:xfrm>
            <a:off x="1176301" y="4284853"/>
            <a:ext cx="222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1.2.3 Ajout des panneaux informatifs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A792EC-19D1-4B71-A182-0EEE3BDFE7EC}"/>
              </a:ext>
            </a:extLst>
          </p:cNvPr>
          <p:cNvSpPr txBox="1"/>
          <p:nvPr/>
        </p:nvSpPr>
        <p:spPr>
          <a:xfrm>
            <a:off x="778805" y="4983699"/>
            <a:ext cx="270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F1D911-2F3C-42EC-A978-71C3445E41EF}"/>
              </a:ext>
            </a:extLst>
          </p:cNvPr>
          <p:cNvSpPr txBox="1"/>
          <p:nvPr/>
        </p:nvSpPr>
        <p:spPr>
          <a:xfrm>
            <a:off x="1176301" y="5404336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1.3.1 Analyse ergonomique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41E1E9-1CC6-4EBA-85D6-0A2B367137D9}"/>
              </a:ext>
            </a:extLst>
          </p:cNvPr>
          <p:cNvSpPr txBox="1"/>
          <p:nvPr/>
        </p:nvSpPr>
        <p:spPr>
          <a:xfrm>
            <a:off x="1176301" y="5824973"/>
            <a:ext cx="28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1.3.2 Codage de la carte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7A68A7-89CC-4D65-BFAA-9C530B5EDB49}"/>
              </a:ext>
            </a:extLst>
          </p:cNvPr>
          <p:cNvSpPr txBox="1"/>
          <p:nvPr/>
        </p:nvSpPr>
        <p:spPr>
          <a:xfrm>
            <a:off x="4586760" y="439440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704D72-FEE4-484A-BE94-3E270CBE1623}"/>
              </a:ext>
            </a:extLst>
          </p:cNvPr>
          <p:cNvSpPr txBox="1"/>
          <p:nvPr/>
        </p:nvSpPr>
        <p:spPr>
          <a:xfrm>
            <a:off x="4916698" y="843731"/>
            <a:ext cx="20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2.1.1 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733DBC-B8BC-4ACC-848A-04B9883FCB0A}"/>
              </a:ext>
            </a:extLst>
          </p:cNvPr>
          <p:cNvSpPr txBox="1"/>
          <p:nvPr/>
        </p:nvSpPr>
        <p:spPr>
          <a:xfrm>
            <a:off x="4586759" y="1485335"/>
            <a:ext cx="185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9A19B-1686-4209-B1FB-0B9074D265F9}"/>
              </a:ext>
            </a:extLst>
          </p:cNvPr>
          <p:cNvSpPr txBox="1"/>
          <p:nvPr/>
        </p:nvSpPr>
        <p:spPr>
          <a:xfrm>
            <a:off x="4916697" y="2166625"/>
            <a:ext cx="310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2.2.1 Codage du formulaire pour le chargement des photos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C11135-F535-466D-A66E-07B242A6E63F}"/>
              </a:ext>
            </a:extLst>
          </p:cNvPr>
          <p:cNvSpPr txBox="1"/>
          <p:nvPr/>
        </p:nvSpPr>
        <p:spPr>
          <a:xfrm>
            <a:off x="4916697" y="2847915"/>
            <a:ext cx="268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2.2.2 Codage de l’ajout des points de navigation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960E2E-C6A5-4828-90E7-C9828DF8CE59}"/>
              </a:ext>
            </a:extLst>
          </p:cNvPr>
          <p:cNvSpPr txBox="1"/>
          <p:nvPr/>
        </p:nvSpPr>
        <p:spPr>
          <a:xfrm>
            <a:off x="4916697" y="3537072"/>
            <a:ext cx="290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2.2.3 Codage de l’ajout de panneaux informatifs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9ABB70-64C7-40AF-9028-312AEBD03211}"/>
              </a:ext>
            </a:extLst>
          </p:cNvPr>
          <p:cNvSpPr txBox="1"/>
          <p:nvPr/>
        </p:nvSpPr>
        <p:spPr>
          <a:xfrm>
            <a:off x="4916697" y="4226229"/>
            <a:ext cx="26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2.2.4 Codage de la création de la carte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542F99-F6B9-4C77-8612-A6C11844C5CB}"/>
              </a:ext>
            </a:extLst>
          </p:cNvPr>
          <p:cNvSpPr txBox="1"/>
          <p:nvPr/>
        </p:nvSpPr>
        <p:spPr>
          <a:xfrm>
            <a:off x="778805" y="6171274"/>
            <a:ext cx="262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44A49-4137-4248-A622-E9B977F12BA1}"/>
              </a:ext>
            </a:extLst>
          </p:cNvPr>
          <p:cNvSpPr txBox="1"/>
          <p:nvPr/>
        </p:nvSpPr>
        <p:spPr>
          <a:xfrm>
            <a:off x="4586759" y="4907519"/>
            <a:ext cx="29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2.3 Codage de la sauvegarde du résultat utilisable sur 3 plateformes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DFEE94E-A465-4961-9E09-66EA3BD460BB}"/>
              </a:ext>
            </a:extLst>
          </p:cNvPr>
          <p:cNvSpPr txBox="1"/>
          <p:nvPr/>
        </p:nvSpPr>
        <p:spPr>
          <a:xfrm>
            <a:off x="8620481" y="439440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C01A13-AD50-4FE2-93FD-4EC107562539}"/>
              </a:ext>
            </a:extLst>
          </p:cNvPr>
          <p:cNvSpPr txBox="1"/>
          <p:nvPr/>
        </p:nvSpPr>
        <p:spPr>
          <a:xfrm>
            <a:off x="9022694" y="1699683"/>
            <a:ext cx="27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3.1.2 Ecriture du WBS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BBDEEF-7FF8-4218-9F69-D97CE89292E8}"/>
              </a:ext>
            </a:extLst>
          </p:cNvPr>
          <p:cNvSpPr txBox="1"/>
          <p:nvPr/>
        </p:nvSpPr>
        <p:spPr>
          <a:xfrm>
            <a:off x="9022694" y="2135505"/>
            <a:ext cx="263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3.1.3 Ecriture du GANTT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7FFDDB-78DF-40B0-80E0-964D85FB44ED}"/>
              </a:ext>
            </a:extLst>
          </p:cNvPr>
          <p:cNvSpPr txBox="1"/>
          <p:nvPr/>
        </p:nvSpPr>
        <p:spPr>
          <a:xfrm>
            <a:off x="8620481" y="2590887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7649B53-061C-478B-B63E-DDAD97C28EDF}"/>
              </a:ext>
            </a:extLst>
          </p:cNvPr>
          <p:cNvSpPr txBox="1"/>
          <p:nvPr/>
        </p:nvSpPr>
        <p:spPr>
          <a:xfrm>
            <a:off x="9022694" y="3284148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3.2.1 Préparation de la soutenance du 19 janvier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1ABB089-3B4D-46EE-9D06-0EB903E88D0F}"/>
              </a:ext>
            </a:extLst>
          </p:cNvPr>
          <p:cNvSpPr txBox="1"/>
          <p:nvPr/>
        </p:nvSpPr>
        <p:spPr>
          <a:xfrm>
            <a:off x="8620481" y="4704072"/>
            <a:ext cx="235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3.3 Rédaction du rapport final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1CC7438-0CE4-454A-A87E-3B9619564E5C}"/>
              </a:ext>
            </a:extLst>
          </p:cNvPr>
          <p:cNvSpPr txBox="1"/>
          <p:nvPr/>
        </p:nvSpPr>
        <p:spPr>
          <a:xfrm>
            <a:off x="9022694" y="3994110"/>
            <a:ext cx="263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3.2.2 Préparation de la soutenance du 29 mars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5697F4-4E69-4006-9794-AAA20B62ACCC}"/>
              </a:ext>
            </a:extLst>
          </p:cNvPr>
          <p:cNvSpPr txBox="1"/>
          <p:nvPr/>
        </p:nvSpPr>
        <p:spPr>
          <a:xfrm>
            <a:off x="9022694" y="1057332"/>
            <a:ext cx="272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3.1.1 Ecriture du cahier des charges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0BF75D1-AD7E-4746-897D-E70AD9F95B66}"/>
              </a:ext>
            </a:extLst>
          </p:cNvPr>
          <p:cNvCxnSpPr>
            <a:cxnSpLocks/>
          </p:cNvCxnSpPr>
          <p:nvPr/>
        </p:nvCxnSpPr>
        <p:spPr>
          <a:xfrm>
            <a:off x="386499" y="369332"/>
            <a:ext cx="0" cy="6040895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31194F-F26F-4C59-8E8C-5CD9372FFA5D}"/>
              </a:ext>
            </a:extLst>
          </p:cNvPr>
          <p:cNvCxnSpPr>
            <a:cxnSpLocks/>
          </p:cNvCxnSpPr>
          <p:nvPr/>
        </p:nvCxnSpPr>
        <p:spPr>
          <a:xfrm>
            <a:off x="8136903" y="306121"/>
            <a:ext cx="0" cy="4625063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3AECF38-DC4A-43AB-96F9-6ACD25D99048}"/>
              </a:ext>
            </a:extLst>
          </p:cNvPr>
          <p:cNvCxnSpPr>
            <a:cxnSpLocks/>
          </p:cNvCxnSpPr>
          <p:nvPr/>
        </p:nvCxnSpPr>
        <p:spPr>
          <a:xfrm>
            <a:off x="4132082" y="306120"/>
            <a:ext cx="0" cy="480600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7593E26-597C-4693-96FF-BE5DBF0AFC7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6499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9283E39-6419-4C0D-AD24-8FCD424B0A4D}"/>
              </a:ext>
            </a:extLst>
          </p:cNvPr>
          <p:cNvCxnSpPr>
            <a:cxnSpLocks/>
          </p:cNvCxnSpPr>
          <p:nvPr/>
        </p:nvCxnSpPr>
        <p:spPr>
          <a:xfrm flipH="1">
            <a:off x="383357" y="641022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F877B58-3553-4041-AAD8-782741325A3B}"/>
              </a:ext>
            </a:extLst>
          </p:cNvPr>
          <p:cNvCxnSpPr>
            <a:cxnSpLocks/>
          </p:cNvCxnSpPr>
          <p:nvPr/>
        </p:nvCxnSpPr>
        <p:spPr>
          <a:xfrm flipH="1">
            <a:off x="386499" y="5170967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C6FFD49-AB0F-4BEE-B4AC-D5E3BE315DE8}"/>
              </a:ext>
            </a:extLst>
          </p:cNvPr>
          <p:cNvCxnSpPr>
            <a:cxnSpLocks/>
          </p:cNvCxnSpPr>
          <p:nvPr/>
        </p:nvCxnSpPr>
        <p:spPr>
          <a:xfrm flipH="1">
            <a:off x="386499" y="2363352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8957D51-7A92-4648-9289-C7811F6DE938}"/>
              </a:ext>
            </a:extLst>
          </p:cNvPr>
          <p:cNvCxnSpPr>
            <a:cxnSpLocks/>
          </p:cNvCxnSpPr>
          <p:nvPr/>
        </p:nvCxnSpPr>
        <p:spPr>
          <a:xfrm flipH="1">
            <a:off x="4132082" y="5097720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03A9CDB-0571-4D62-8997-A5786CFF07C8}"/>
              </a:ext>
            </a:extLst>
          </p:cNvPr>
          <p:cNvCxnSpPr>
            <a:cxnSpLocks/>
          </p:cNvCxnSpPr>
          <p:nvPr/>
        </p:nvCxnSpPr>
        <p:spPr>
          <a:xfrm flipH="1">
            <a:off x="4132082" y="169968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15712E7-A729-4D85-A760-18C2150DCCC0}"/>
              </a:ext>
            </a:extLst>
          </p:cNvPr>
          <p:cNvCxnSpPr>
            <a:cxnSpLocks/>
          </p:cNvCxnSpPr>
          <p:nvPr/>
        </p:nvCxnSpPr>
        <p:spPr>
          <a:xfrm flipH="1">
            <a:off x="4132082" y="624106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1307836-D962-4F67-ACBC-6C50BFC9152C}"/>
              </a:ext>
            </a:extLst>
          </p:cNvPr>
          <p:cNvCxnSpPr>
            <a:cxnSpLocks/>
          </p:cNvCxnSpPr>
          <p:nvPr/>
        </p:nvCxnSpPr>
        <p:spPr>
          <a:xfrm flipH="1">
            <a:off x="8136903" y="637041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398BD8-13B4-488C-98F9-7749FB4FEDC8}"/>
              </a:ext>
            </a:extLst>
          </p:cNvPr>
          <p:cNvCxnSpPr>
            <a:cxnSpLocks/>
          </p:cNvCxnSpPr>
          <p:nvPr/>
        </p:nvCxnSpPr>
        <p:spPr>
          <a:xfrm flipH="1">
            <a:off x="8136903" y="4913775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8DB391-327C-4E32-9CE6-E91F0CFE0003}"/>
              </a:ext>
            </a:extLst>
          </p:cNvPr>
          <p:cNvCxnSpPr>
            <a:cxnSpLocks/>
          </p:cNvCxnSpPr>
          <p:nvPr/>
        </p:nvCxnSpPr>
        <p:spPr>
          <a:xfrm flipH="1">
            <a:off x="8136903" y="2796433"/>
            <a:ext cx="395448" cy="0"/>
          </a:xfrm>
          <a:prstGeom prst="line">
            <a:avLst/>
          </a:prstGeom>
          <a:ln w="28575">
            <a:solidFill>
              <a:srgbClr val="FBD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55AAA62-0019-4643-B011-4AC362B2077D}"/>
              </a:ext>
            </a:extLst>
          </p:cNvPr>
          <p:cNvCxnSpPr>
            <a:cxnSpLocks/>
          </p:cNvCxnSpPr>
          <p:nvPr/>
        </p:nvCxnSpPr>
        <p:spPr>
          <a:xfrm>
            <a:off x="1018095" y="772753"/>
            <a:ext cx="0" cy="92693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27EA3E4-ED1E-4E73-89CC-0D5704C222AA}"/>
              </a:ext>
            </a:extLst>
          </p:cNvPr>
          <p:cNvCxnSpPr>
            <a:cxnSpLocks/>
          </p:cNvCxnSpPr>
          <p:nvPr/>
        </p:nvCxnSpPr>
        <p:spPr>
          <a:xfrm>
            <a:off x="1002384" y="5310202"/>
            <a:ext cx="0" cy="7092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A718DE2-2935-424F-BA0B-EB3D217156E7}"/>
              </a:ext>
            </a:extLst>
          </p:cNvPr>
          <p:cNvCxnSpPr>
            <a:cxnSpLocks/>
          </p:cNvCxnSpPr>
          <p:nvPr/>
        </p:nvCxnSpPr>
        <p:spPr>
          <a:xfrm>
            <a:off x="1002384" y="2773753"/>
            <a:ext cx="0" cy="172800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EA2D4C5-9273-42A3-B778-2F166CA45D33}"/>
              </a:ext>
            </a:extLst>
          </p:cNvPr>
          <p:cNvCxnSpPr>
            <a:cxnSpLocks/>
          </p:cNvCxnSpPr>
          <p:nvPr/>
        </p:nvCxnSpPr>
        <p:spPr>
          <a:xfrm>
            <a:off x="4784103" y="772753"/>
            <a:ext cx="0" cy="284579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B8BEFE6-95A1-4122-B17B-B2DD10D24926}"/>
              </a:ext>
            </a:extLst>
          </p:cNvPr>
          <p:cNvCxnSpPr>
            <a:cxnSpLocks/>
          </p:cNvCxnSpPr>
          <p:nvPr/>
        </p:nvCxnSpPr>
        <p:spPr>
          <a:xfrm>
            <a:off x="4784103" y="2069015"/>
            <a:ext cx="0" cy="237101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E6547F8-4B4B-4139-A944-11EC53F96769}"/>
              </a:ext>
            </a:extLst>
          </p:cNvPr>
          <p:cNvCxnSpPr>
            <a:cxnSpLocks/>
          </p:cNvCxnSpPr>
          <p:nvPr/>
        </p:nvCxnSpPr>
        <p:spPr>
          <a:xfrm>
            <a:off x="8828202" y="1052146"/>
            <a:ext cx="0" cy="1311206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7950666-164C-41E3-9F96-88A4BE8DF947}"/>
              </a:ext>
            </a:extLst>
          </p:cNvPr>
          <p:cNvCxnSpPr>
            <a:cxnSpLocks/>
          </p:cNvCxnSpPr>
          <p:nvPr/>
        </p:nvCxnSpPr>
        <p:spPr>
          <a:xfrm>
            <a:off x="8828202" y="3225352"/>
            <a:ext cx="0" cy="1000877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C579745-8C75-4A3B-BA4C-BAA5A163818F}"/>
              </a:ext>
            </a:extLst>
          </p:cNvPr>
          <p:cNvCxnSpPr>
            <a:cxnSpLocks/>
          </p:cNvCxnSpPr>
          <p:nvPr/>
        </p:nvCxnSpPr>
        <p:spPr>
          <a:xfrm flipV="1">
            <a:off x="4784103" y="105078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7044622-0E24-4BD4-B19E-99AD5356259F}"/>
              </a:ext>
            </a:extLst>
          </p:cNvPr>
          <p:cNvCxnSpPr>
            <a:cxnSpLocks/>
          </p:cNvCxnSpPr>
          <p:nvPr/>
        </p:nvCxnSpPr>
        <p:spPr>
          <a:xfrm flipV="1">
            <a:off x="4776244" y="235325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68F8CFD-FD55-4342-B40D-5DB6F214E030}"/>
              </a:ext>
            </a:extLst>
          </p:cNvPr>
          <p:cNvCxnSpPr>
            <a:cxnSpLocks/>
          </p:cNvCxnSpPr>
          <p:nvPr/>
        </p:nvCxnSpPr>
        <p:spPr>
          <a:xfrm flipV="1">
            <a:off x="4776244" y="305083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6BD8FF3-8574-4307-9D2C-E36E26EF8ADA}"/>
              </a:ext>
            </a:extLst>
          </p:cNvPr>
          <p:cNvCxnSpPr>
            <a:cxnSpLocks/>
          </p:cNvCxnSpPr>
          <p:nvPr/>
        </p:nvCxnSpPr>
        <p:spPr>
          <a:xfrm flipV="1">
            <a:off x="4776246" y="372956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1F46AE08-1AC3-4330-9FE4-BCA564738662}"/>
              </a:ext>
            </a:extLst>
          </p:cNvPr>
          <p:cNvCxnSpPr>
            <a:cxnSpLocks/>
          </p:cNvCxnSpPr>
          <p:nvPr/>
        </p:nvCxnSpPr>
        <p:spPr>
          <a:xfrm flipV="1">
            <a:off x="4785671" y="44177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5E63559-0041-40BB-BC58-8760928EA585}"/>
              </a:ext>
            </a:extLst>
          </p:cNvPr>
          <p:cNvCxnSpPr>
            <a:cxnSpLocks/>
          </p:cNvCxnSpPr>
          <p:nvPr/>
        </p:nvCxnSpPr>
        <p:spPr>
          <a:xfrm flipV="1">
            <a:off x="1014954" y="104292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DC3478C-376F-48D5-B836-170E252B63CD}"/>
              </a:ext>
            </a:extLst>
          </p:cNvPr>
          <p:cNvCxnSpPr>
            <a:cxnSpLocks/>
          </p:cNvCxnSpPr>
          <p:nvPr/>
        </p:nvCxnSpPr>
        <p:spPr>
          <a:xfrm flipV="1">
            <a:off x="1025949" y="1685521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5D92C41-E5A4-4C51-B543-1B2B95179950}"/>
              </a:ext>
            </a:extLst>
          </p:cNvPr>
          <p:cNvCxnSpPr>
            <a:cxnSpLocks/>
          </p:cNvCxnSpPr>
          <p:nvPr/>
        </p:nvCxnSpPr>
        <p:spPr>
          <a:xfrm flipV="1">
            <a:off x="999236" y="3091677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61AFDF7-EC13-4498-9A3C-C72D268AFF23}"/>
              </a:ext>
            </a:extLst>
          </p:cNvPr>
          <p:cNvCxnSpPr>
            <a:cxnSpLocks/>
          </p:cNvCxnSpPr>
          <p:nvPr/>
        </p:nvCxnSpPr>
        <p:spPr>
          <a:xfrm flipV="1">
            <a:off x="1000804" y="3781404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27777FA-5577-4B5F-ADCF-3715F210DAA9}"/>
              </a:ext>
            </a:extLst>
          </p:cNvPr>
          <p:cNvCxnSpPr>
            <a:cxnSpLocks/>
          </p:cNvCxnSpPr>
          <p:nvPr/>
        </p:nvCxnSpPr>
        <p:spPr>
          <a:xfrm flipV="1">
            <a:off x="1000804" y="4488412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337F733-9ADD-4AFA-A4A7-CEEE4773092B}"/>
              </a:ext>
            </a:extLst>
          </p:cNvPr>
          <p:cNvCxnSpPr>
            <a:cxnSpLocks/>
          </p:cNvCxnSpPr>
          <p:nvPr/>
        </p:nvCxnSpPr>
        <p:spPr>
          <a:xfrm flipV="1">
            <a:off x="1000804" y="5600780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32BC5-4152-43C8-85B5-B506A34B561A}"/>
              </a:ext>
            </a:extLst>
          </p:cNvPr>
          <p:cNvCxnSpPr>
            <a:cxnSpLocks/>
          </p:cNvCxnSpPr>
          <p:nvPr/>
        </p:nvCxnSpPr>
        <p:spPr>
          <a:xfrm flipV="1">
            <a:off x="1000804" y="6006133"/>
            <a:ext cx="140305" cy="1365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DC401C-9A81-41F4-9724-98924392B471}"/>
              </a:ext>
            </a:extLst>
          </p:cNvPr>
          <p:cNvCxnSpPr>
            <a:cxnSpLocks/>
          </p:cNvCxnSpPr>
          <p:nvPr/>
        </p:nvCxnSpPr>
        <p:spPr>
          <a:xfrm flipV="1">
            <a:off x="8828202" y="1251959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E633EF-9B5F-4C34-9990-A5D2450A3CF2}"/>
              </a:ext>
            </a:extLst>
          </p:cNvPr>
          <p:cNvCxnSpPr>
            <a:cxnSpLocks/>
          </p:cNvCxnSpPr>
          <p:nvPr/>
        </p:nvCxnSpPr>
        <p:spPr>
          <a:xfrm flipV="1">
            <a:off x="8820343" y="18945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27028E7-ED69-4694-AC61-BD1BDE5E473B}"/>
              </a:ext>
            </a:extLst>
          </p:cNvPr>
          <p:cNvCxnSpPr>
            <a:cxnSpLocks/>
          </p:cNvCxnSpPr>
          <p:nvPr/>
        </p:nvCxnSpPr>
        <p:spPr>
          <a:xfrm flipV="1">
            <a:off x="8829770" y="2356465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D315BD0-E31C-4D0C-A35C-8CC6332CA561}"/>
              </a:ext>
            </a:extLst>
          </p:cNvPr>
          <p:cNvCxnSpPr>
            <a:cxnSpLocks/>
          </p:cNvCxnSpPr>
          <p:nvPr/>
        </p:nvCxnSpPr>
        <p:spPr>
          <a:xfrm flipV="1">
            <a:off x="8821911" y="3489254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048F24D7-1364-499C-9CD0-5871F77C5CA2}"/>
              </a:ext>
            </a:extLst>
          </p:cNvPr>
          <p:cNvCxnSpPr>
            <a:cxnSpLocks/>
          </p:cNvCxnSpPr>
          <p:nvPr/>
        </p:nvCxnSpPr>
        <p:spPr>
          <a:xfrm flipV="1">
            <a:off x="8823479" y="4216693"/>
            <a:ext cx="216000" cy="0"/>
          </a:xfrm>
          <a:prstGeom prst="line">
            <a:avLst/>
          </a:prstGeom>
          <a:ln w="28575">
            <a:solidFill>
              <a:srgbClr val="F7E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4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E13DD4-6E78-4C53-A058-AB7E5F49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989736-13DA-449B-BEA2-64D973B07A08}"/>
              </a:ext>
            </a:extLst>
          </p:cNvPr>
          <p:cNvSpPr txBox="1">
            <a:spLocks/>
          </p:cNvSpPr>
          <p:nvPr/>
        </p:nvSpPr>
        <p:spPr>
          <a:xfrm>
            <a:off x="2837469" y="353346"/>
            <a:ext cx="6037644" cy="156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ENVIRONNEMENT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B86ABA-96A5-430E-9F18-6A4203A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5" y="2646507"/>
            <a:ext cx="10766469" cy="8108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E33B6-645A-447E-B334-CB0B043D4117}"/>
              </a:ext>
            </a:extLst>
          </p:cNvPr>
          <p:cNvSpPr txBox="1"/>
          <p:nvPr/>
        </p:nvSpPr>
        <p:spPr>
          <a:xfrm>
            <a:off x="7027462" y="3859887"/>
            <a:ext cx="3695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E881EE-43B7-405D-BE28-8963F47F41AD}"/>
              </a:ext>
            </a:extLst>
          </p:cNvPr>
          <p:cNvSpPr txBox="1"/>
          <p:nvPr/>
        </p:nvSpPr>
        <p:spPr>
          <a:xfrm>
            <a:off x="1469233" y="3429000"/>
            <a:ext cx="3695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Photos à 360°</a:t>
            </a:r>
          </a:p>
          <a:p>
            <a:pPr>
              <a:buClr>
                <a:srgbClr val="F6BF27"/>
              </a:buClr>
            </a:pPr>
            <a:endParaRPr lang="fr-FR" sz="28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A-Frame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Clr>
                <a:srgbClr val="F6BF27"/>
              </a:buClr>
              <a:buFont typeface="Courier New" panose="02070309020205020404" pitchFamily="49" charset="0"/>
              <a:buChar char="o"/>
            </a:pPr>
            <a:r>
              <a:rPr lang="fr-FR" sz="2800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90396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DCBF42-2093-4079-947C-EA56CD9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50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78EAD8E-2058-4164-A2A1-AEC1445405BD}"/>
              </a:ext>
            </a:extLst>
          </p:cNvPr>
          <p:cNvGraphicFramePr>
            <a:graphicFrameLocks noGrp="1"/>
          </p:cNvGraphicFramePr>
          <p:nvPr/>
        </p:nvGraphicFramePr>
        <p:xfrm>
          <a:off x="952107" y="2130459"/>
          <a:ext cx="9587059" cy="3469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3869">
                  <a:extLst>
                    <a:ext uri="{9D8B030D-6E8A-4147-A177-3AD203B41FA5}">
                      <a16:colId xmlns:a16="http://schemas.microsoft.com/office/drawing/2014/main" val="990317525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36448781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907010680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386605198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1912153403"/>
                    </a:ext>
                  </a:extLst>
                </a:gridCol>
                <a:gridCol w="1166638">
                  <a:extLst>
                    <a:ext uri="{9D8B030D-6E8A-4147-A177-3AD203B41FA5}">
                      <a16:colId xmlns:a16="http://schemas.microsoft.com/office/drawing/2014/main" val="2578146249"/>
                    </a:ext>
                  </a:extLst>
                </a:gridCol>
              </a:tblGrid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Enzo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4364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07605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6214058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des scènes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9645690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Création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501304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points de navigation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825992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98779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Analyse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30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1825801" y="245806"/>
            <a:ext cx="8301424" cy="12016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RÉPARTITION DU TRAVAIL P3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4AA771-8B89-489D-BB93-70114F3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51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3F93D67-7334-4438-87AD-49C693ED9789}"/>
              </a:ext>
            </a:extLst>
          </p:cNvPr>
          <p:cNvGraphicFramePr>
            <a:graphicFrameLocks noGrp="1"/>
          </p:cNvGraphicFramePr>
          <p:nvPr/>
        </p:nvGraphicFramePr>
        <p:xfrm>
          <a:off x="1442301" y="2026762"/>
          <a:ext cx="8832915" cy="40158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59583">
                  <a:extLst>
                    <a:ext uri="{9D8B030D-6E8A-4147-A177-3AD203B41FA5}">
                      <a16:colId xmlns:a16="http://schemas.microsoft.com/office/drawing/2014/main" val="341807855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94771168"/>
                    </a:ext>
                  </a:extLst>
                </a:gridCol>
                <a:gridCol w="1214325">
                  <a:extLst>
                    <a:ext uri="{9D8B030D-6E8A-4147-A177-3AD203B41FA5}">
                      <a16:colId xmlns:a16="http://schemas.microsoft.com/office/drawing/2014/main" val="1589613662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1600418571"/>
                    </a:ext>
                  </a:extLst>
                </a:gridCol>
                <a:gridCol w="1218333">
                  <a:extLst>
                    <a:ext uri="{9D8B030D-6E8A-4147-A177-3AD203B41FA5}">
                      <a16:colId xmlns:a16="http://schemas.microsoft.com/office/drawing/2014/main" val="2418129784"/>
                    </a:ext>
                  </a:extLst>
                </a:gridCol>
              </a:tblGrid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Clément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Victor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Clara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Lucile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1608722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Vues du générateur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41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Ajout des animations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9028658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Découpage du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9046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Autres améliorations panorama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338699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photos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59409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des points/panneaux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81877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Codage de l'ajout de la carte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5807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Génération du HTML résultant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033061"/>
                  </a:ext>
                </a:extLst>
              </a:tr>
              <a:tr h="40158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Compression et téléchargement du HTML</a:t>
                      </a:r>
                      <a:endParaRPr lang="fr-FR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 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 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BD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66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0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e 19"/>
          <p:cNvSpPr/>
          <p:nvPr/>
        </p:nvSpPr>
        <p:spPr>
          <a:xfrm>
            <a:off x="-610258" y="972745"/>
            <a:ext cx="1368000" cy="612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300400-AE21-471A-B195-6FC709360802}"/>
              </a:ext>
            </a:extLst>
          </p:cNvPr>
          <p:cNvSpPr txBox="1">
            <a:spLocks/>
          </p:cNvSpPr>
          <p:nvPr/>
        </p:nvSpPr>
        <p:spPr>
          <a:xfrm>
            <a:off x="3094163" y="2742611"/>
            <a:ext cx="6787256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GESTION DE PROJET</a:t>
            </a:r>
          </a:p>
        </p:txBody>
      </p:sp>
      <p:sp>
        <p:nvSpPr>
          <p:cNvPr id="10" name="Pentagone 9"/>
          <p:cNvSpPr/>
          <p:nvPr/>
        </p:nvSpPr>
        <p:spPr>
          <a:xfrm>
            <a:off x="0" y="1853430"/>
            <a:ext cx="1368000" cy="612000"/>
          </a:xfrm>
          <a:prstGeom prst="homePlate">
            <a:avLst/>
          </a:prstGeom>
          <a:solidFill>
            <a:srgbClr val="FBD858"/>
          </a:solidFill>
          <a:ln>
            <a:solidFill>
              <a:srgbClr val="F7E28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entagone 10"/>
          <p:cNvSpPr/>
          <p:nvPr/>
        </p:nvSpPr>
        <p:spPr>
          <a:xfrm>
            <a:off x="-610258" y="2734115"/>
            <a:ext cx="1368000" cy="612000"/>
          </a:xfrm>
          <a:prstGeom prst="homePlate">
            <a:avLst/>
          </a:prstGeom>
          <a:solidFill>
            <a:srgbClr val="F7E285"/>
          </a:solidFill>
          <a:ln>
            <a:solidFill>
              <a:srgbClr val="F7E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entagone 11"/>
          <p:cNvSpPr/>
          <p:nvPr/>
        </p:nvSpPr>
        <p:spPr>
          <a:xfrm>
            <a:off x="-610258" y="3614800"/>
            <a:ext cx="1368000" cy="6120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entagone 12"/>
          <p:cNvSpPr/>
          <p:nvPr/>
        </p:nvSpPr>
        <p:spPr>
          <a:xfrm>
            <a:off x="-610258" y="4495484"/>
            <a:ext cx="1368000" cy="61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entagone 13"/>
          <p:cNvSpPr/>
          <p:nvPr/>
        </p:nvSpPr>
        <p:spPr>
          <a:xfrm>
            <a:off x="-610258" y="5376168"/>
            <a:ext cx="1368000" cy="612000"/>
          </a:xfrm>
          <a:prstGeom prst="homePlate">
            <a:avLst/>
          </a:prstGeom>
          <a:solidFill>
            <a:srgbClr val="6D6D6D"/>
          </a:solidFill>
          <a:ln>
            <a:solidFill>
              <a:srgbClr val="6D6D6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2439" y="1742394"/>
            <a:ext cx="403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403FED-109A-4704-95BD-DCB38AAC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FB6E07-CCDF-40E2-9D40-52BD3F6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6F7F526-D59A-430E-9B94-2350DFB2F819}"/>
              </a:ext>
            </a:extLst>
          </p:cNvPr>
          <p:cNvSpPr txBox="1">
            <a:spLocks/>
          </p:cNvSpPr>
          <p:nvPr/>
        </p:nvSpPr>
        <p:spPr>
          <a:xfrm>
            <a:off x="3316887" y="174233"/>
            <a:ext cx="5558225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WBS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8BD299-22A9-40D2-8057-7370DFAE8209}"/>
              </a:ext>
            </a:extLst>
          </p:cNvPr>
          <p:cNvSpPr txBox="1"/>
          <p:nvPr/>
        </p:nvSpPr>
        <p:spPr>
          <a:xfrm>
            <a:off x="529789" y="1872219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1. Panorama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83D7A8-050F-4B11-994F-4977C64BBCD5}"/>
              </a:ext>
            </a:extLst>
          </p:cNvPr>
          <p:cNvSpPr txBox="1"/>
          <p:nvPr/>
        </p:nvSpPr>
        <p:spPr>
          <a:xfrm>
            <a:off x="4271133" y="1867411"/>
            <a:ext cx="226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2. Générateur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1BC544-0091-43B7-93A3-E684C72A72F4}"/>
              </a:ext>
            </a:extLst>
          </p:cNvPr>
          <p:cNvSpPr txBox="1"/>
          <p:nvPr/>
        </p:nvSpPr>
        <p:spPr>
          <a:xfrm>
            <a:off x="7797540" y="1867156"/>
            <a:ext cx="362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BD858"/>
                </a:solidFill>
              </a:rPr>
              <a:t>3. Rapports &amp; Soutenances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D99AD8-C2BE-481A-B292-80878BEE7EE2}"/>
              </a:ext>
            </a:extLst>
          </p:cNvPr>
          <p:cNvSpPr txBox="1"/>
          <p:nvPr/>
        </p:nvSpPr>
        <p:spPr>
          <a:xfrm>
            <a:off x="1132039" y="2587306"/>
            <a:ext cx="197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1.1. Analyse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497EB5-C7C3-42CF-A126-09A18D0FA060}"/>
              </a:ext>
            </a:extLst>
          </p:cNvPr>
          <p:cNvSpPr txBox="1"/>
          <p:nvPr/>
        </p:nvSpPr>
        <p:spPr>
          <a:xfrm>
            <a:off x="1135769" y="3304307"/>
            <a:ext cx="245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1.2 Codage du panorama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326B7D-4FA3-4DA1-93CF-5016EE603D43}"/>
              </a:ext>
            </a:extLst>
          </p:cNvPr>
          <p:cNvSpPr txBox="1"/>
          <p:nvPr/>
        </p:nvSpPr>
        <p:spPr>
          <a:xfrm>
            <a:off x="1135179" y="4248621"/>
            <a:ext cx="3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1.3 Création de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A1E9CB-07D8-43A4-BA0F-0CEF16A24887}"/>
              </a:ext>
            </a:extLst>
          </p:cNvPr>
          <p:cNvSpPr txBox="1"/>
          <p:nvPr/>
        </p:nvSpPr>
        <p:spPr>
          <a:xfrm>
            <a:off x="4866901" y="2587306"/>
            <a:ext cx="233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2.1 Analyse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302E40-1D6A-458E-92BB-70DD5A3537C4}"/>
              </a:ext>
            </a:extLst>
          </p:cNvPr>
          <p:cNvSpPr txBox="1"/>
          <p:nvPr/>
        </p:nvSpPr>
        <p:spPr>
          <a:xfrm>
            <a:off x="4857165" y="3276913"/>
            <a:ext cx="213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2.2 Codage du générateur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703482-4A4B-43F0-B0DE-45584FD5161E}"/>
              </a:ext>
            </a:extLst>
          </p:cNvPr>
          <p:cNvSpPr txBox="1"/>
          <p:nvPr/>
        </p:nvSpPr>
        <p:spPr>
          <a:xfrm>
            <a:off x="1132039" y="4940815"/>
            <a:ext cx="245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1.4 Gestion de la portabilité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6DB7F7-27C9-4F28-984C-35E7BF1BE494}"/>
              </a:ext>
            </a:extLst>
          </p:cNvPr>
          <p:cNvSpPr txBox="1"/>
          <p:nvPr/>
        </p:nvSpPr>
        <p:spPr>
          <a:xfrm>
            <a:off x="4857165" y="4258986"/>
            <a:ext cx="294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2.3 Codage de la génération du résultat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8AD378-7574-447D-BD80-703E8CB63453}"/>
              </a:ext>
            </a:extLst>
          </p:cNvPr>
          <p:cNvSpPr txBox="1"/>
          <p:nvPr/>
        </p:nvSpPr>
        <p:spPr>
          <a:xfrm>
            <a:off x="8412025" y="2494484"/>
            <a:ext cx="382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3.1 Rédaction des documents prévisionnels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B5D986-679B-40BE-902D-E3F073B9054D}"/>
              </a:ext>
            </a:extLst>
          </p:cNvPr>
          <p:cNvSpPr txBox="1"/>
          <p:nvPr/>
        </p:nvSpPr>
        <p:spPr>
          <a:xfrm>
            <a:off x="8400384" y="3355235"/>
            <a:ext cx="2636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3.2 Préparation des soutenances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765F9A-E26C-4EFC-BEB1-A1DC20054936}"/>
              </a:ext>
            </a:extLst>
          </p:cNvPr>
          <p:cNvSpPr txBox="1"/>
          <p:nvPr/>
        </p:nvSpPr>
        <p:spPr>
          <a:xfrm>
            <a:off x="8400384" y="4293826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3.3 Rédaction du rapport final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3EDA6B2-9DE4-45FB-912F-4E91C27CE1D2}"/>
              </a:ext>
            </a:extLst>
          </p:cNvPr>
          <p:cNvCxnSpPr>
            <a:cxnSpLocks/>
          </p:cNvCxnSpPr>
          <p:nvPr/>
        </p:nvCxnSpPr>
        <p:spPr>
          <a:xfrm>
            <a:off x="719421" y="2358388"/>
            <a:ext cx="0" cy="2905593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47424A-924F-424A-A121-BA39AABD58B8}"/>
              </a:ext>
            </a:extLst>
          </p:cNvPr>
          <p:cNvCxnSpPr>
            <a:cxnSpLocks/>
          </p:cNvCxnSpPr>
          <p:nvPr/>
        </p:nvCxnSpPr>
        <p:spPr>
          <a:xfrm>
            <a:off x="8004937" y="2361164"/>
            <a:ext cx="0" cy="234000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F85161-8517-4D64-A10C-99572077C311}"/>
              </a:ext>
            </a:extLst>
          </p:cNvPr>
          <p:cNvCxnSpPr>
            <a:cxnSpLocks/>
          </p:cNvCxnSpPr>
          <p:nvPr/>
        </p:nvCxnSpPr>
        <p:spPr>
          <a:xfrm>
            <a:off x="4462026" y="2332884"/>
            <a:ext cx="0" cy="2274644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E04E56-EBF7-40D2-81A3-CD3B3243878D}"/>
              </a:ext>
            </a:extLst>
          </p:cNvPr>
          <p:cNvCxnSpPr>
            <a:cxnSpLocks/>
          </p:cNvCxnSpPr>
          <p:nvPr/>
        </p:nvCxnSpPr>
        <p:spPr>
          <a:xfrm flipH="1">
            <a:off x="728849" y="282292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F02CAB2-3B59-47D5-A81E-DCE95B7B1021}"/>
              </a:ext>
            </a:extLst>
          </p:cNvPr>
          <p:cNvCxnSpPr>
            <a:cxnSpLocks/>
          </p:cNvCxnSpPr>
          <p:nvPr/>
        </p:nvCxnSpPr>
        <p:spPr>
          <a:xfrm flipH="1">
            <a:off x="712208" y="525455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74484DC-B029-45E7-8F7B-32124EE64B7E}"/>
              </a:ext>
            </a:extLst>
          </p:cNvPr>
          <p:cNvCxnSpPr>
            <a:cxnSpLocks/>
          </p:cNvCxnSpPr>
          <p:nvPr/>
        </p:nvCxnSpPr>
        <p:spPr>
          <a:xfrm flipH="1">
            <a:off x="722489" y="4452867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29EA5D-6A5D-41DD-9FCF-4D9D16E4C35C}"/>
              </a:ext>
            </a:extLst>
          </p:cNvPr>
          <p:cNvCxnSpPr>
            <a:cxnSpLocks/>
          </p:cNvCxnSpPr>
          <p:nvPr/>
        </p:nvCxnSpPr>
        <p:spPr>
          <a:xfrm flipH="1">
            <a:off x="713301" y="361244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961AA1C-5023-4117-AEB1-BCD169F2F19C}"/>
              </a:ext>
            </a:extLst>
          </p:cNvPr>
          <p:cNvCxnSpPr>
            <a:cxnSpLocks/>
          </p:cNvCxnSpPr>
          <p:nvPr/>
        </p:nvCxnSpPr>
        <p:spPr>
          <a:xfrm flipH="1">
            <a:off x="4462026" y="4588674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72F2536-D088-4C03-8DAE-1CC4088310C4}"/>
              </a:ext>
            </a:extLst>
          </p:cNvPr>
          <p:cNvCxnSpPr>
            <a:cxnSpLocks/>
          </p:cNvCxnSpPr>
          <p:nvPr/>
        </p:nvCxnSpPr>
        <p:spPr>
          <a:xfrm flipH="1">
            <a:off x="4462026" y="36227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B3CA4C6-F467-4173-BF13-CFA4C2E5F597}"/>
              </a:ext>
            </a:extLst>
          </p:cNvPr>
          <p:cNvCxnSpPr>
            <a:cxnSpLocks/>
          </p:cNvCxnSpPr>
          <p:nvPr/>
        </p:nvCxnSpPr>
        <p:spPr>
          <a:xfrm flipH="1">
            <a:off x="4462026" y="2817650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14E224-2C13-46A4-A334-20A91D2B4BA2}"/>
              </a:ext>
            </a:extLst>
          </p:cNvPr>
          <p:cNvCxnSpPr>
            <a:cxnSpLocks/>
          </p:cNvCxnSpPr>
          <p:nvPr/>
        </p:nvCxnSpPr>
        <p:spPr>
          <a:xfrm flipH="1">
            <a:off x="8004937" y="2795783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E9ECA73-6A02-4D4F-8411-0B3BD827B893}"/>
              </a:ext>
            </a:extLst>
          </p:cNvPr>
          <p:cNvCxnSpPr>
            <a:cxnSpLocks/>
          </p:cNvCxnSpPr>
          <p:nvPr/>
        </p:nvCxnSpPr>
        <p:spPr>
          <a:xfrm flipH="1">
            <a:off x="8004937" y="4687532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80E5982-9752-4B8D-9D52-7468AA2576F6}"/>
              </a:ext>
            </a:extLst>
          </p:cNvPr>
          <p:cNvCxnSpPr>
            <a:cxnSpLocks/>
          </p:cNvCxnSpPr>
          <p:nvPr/>
        </p:nvCxnSpPr>
        <p:spPr>
          <a:xfrm flipH="1">
            <a:off x="8004937" y="3710835"/>
            <a:ext cx="395448" cy="0"/>
          </a:xfrm>
          <a:prstGeom prst="line">
            <a:avLst/>
          </a:prstGeom>
          <a:ln w="28575">
            <a:solidFill>
              <a:srgbClr val="F6BF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Gantt prévisionnel (VICTOR)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1235E7-033E-9B4C-BD73-479AA0D8E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7" y="4501949"/>
            <a:ext cx="8940800" cy="19177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B26146-5041-934A-91DB-19E9F372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462710"/>
            <a:ext cx="8445500" cy="2667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F2BC095-7106-9048-9054-99DA7EB6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PRÉVISIONNEL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415F2-F717-9F45-A319-C168199296EC}"/>
              </a:ext>
            </a:extLst>
          </p:cNvPr>
          <p:cNvSpPr txBox="1"/>
          <p:nvPr/>
        </p:nvSpPr>
        <p:spPr>
          <a:xfrm>
            <a:off x="8929739" y="2426878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: Prévisionnel du Panorama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A8C7-E608-2540-8DC5-C7168A2E83F8}"/>
              </a:ext>
            </a:extLst>
          </p:cNvPr>
          <p:cNvSpPr txBox="1"/>
          <p:nvPr/>
        </p:nvSpPr>
        <p:spPr>
          <a:xfrm>
            <a:off x="155773" y="5140191"/>
            <a:ext cx="286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Prévisionnel du Générateur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2EEF4-2176-48A0-B646-55A09F07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21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1192161" y="3123483"/>
            <a:ext cx="10515600" cy="57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B52566A-2DE6-2248-8124-90B1A6A7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+mn-lt"/>
              </a:rPr>
              <a:t>GANTT RÉEL</a:t>
            </a:r>
            <a:endParaRPr lang="en-US" sz="6000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DD7CDE-5F4A-0449-80BB-AF96B4F27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8219"/>
            <a:ext cx="10515601" cy="45136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6D62E-8B8C-44BB-BBD2-8934C3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5630-A090-43A6-8CB1-909745E413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633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621</Words>
  <Application>Microsoft Office PowerPoint</Application>
  <PresentationFormat>Grand écran</PresentationFormat>
  <Paragraphs>323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Arial</vt:lpstr>
      <vt:lpstr>Bahnschrift</vt:lpstr>
      <vt:lpstr>Bahnschrift Condensed</vt:lpstr>
      <vt:lpstr>Calibri</vt:lpstr>
      <vt:lpstr>Calibri Light</vt:lpstr>
      <vt:lpstr>Courier New</vt:lpstr>
      <vt:lpstr>Wingdings</vt:lpstr>
      <vt:lpstr>Thème Office</vt:lpstr>
      <vt:lpstr>Visite virtuelle de l’IUT et Générateur de panorama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GANTT PRÉVISIONNEL</vt:lpstr>
      <vt:lpstr>GANTT RÉEL</vt:lpstr>
      <vt:lpstr>ANALYSE DES ÉCARTS</vt:lpstr>
      <vt:lpstr>Présentation PowerPoint</vt:lpstr>
      <vt:lpstr>A-FRAME</vt:lpstr>
      <vt:lpstr>Présentation PowerPoint</vt:lpstr>
      <vt:lpstr>LES OBJECTIFS</vt:lpstr>
      <vt:lpstr>DIAGRAMME OBJET</vt:lpstr>
      <vt:lpstr>Présentation PowerPoint</vt:lpstr>
      <vt:lpstr>NAVIGATION</vt:lpstr>
      <vt:lpstr>LES PANNEAUX</vt:lpstr>
      <vt:lpstr>LA CARTE</vt:lpstr>
      <vt:lpstr>ANIMATIONS</vt:lpstr>
      <vt:lpstr>PROBLÈME DE CHARGEMENT</vt:lpstr>
      <vt:lpstr>SÉPARATION HTML</vt:lpstr>
      <vt:lpstr>AUTRES AMÉLIORATIONS</vt:lpstr>
      <vt:lpstr>Présentation PowerPoint</vt:lpstr>
      <vt:lpstr>LES OBJECTIFS</vt:lpstr>
      <vt:lpstr>DIAGRAMME D’ACTIVITÉ</vt:lpstr>
      <vt:lpstr>INTERFACE UTILISATEUR</vt:lpstr>
      <vt:lpstr>Présentation PowerPoint</vt:lpstr>
      <vt:lpstr>DIAGRAMME DE CLASSE</vt:lpstr>
      <vt:lpstr>CRÉATION D’UNE SCÈNE</vt:lpstr>
      <vt:lpstr>GÉNÉRATION DES ÉLÉMENTS</vt:lpstr>
      <vt:lpstr>GÉNÉRATION DES ÉLÉMENTS</vt:lpstr>
      <vt:lpstr>PLACEMENT DES ÉLÉMENTS</vt:lpstr>
      <vt:lpstr>SAUVEGARDE DES ÉLÉMENTS</vt:lpstr>
      <vt:lpstr>SAUVEGARDE DES ÉLÉMENTS</vt:lpstr>
      <vt:lpstr>CREATION DE LA CARTE</vt:lpstr>
      <vt:lpstr>Présentation PowerPoint</vt:lpstr>
      <vt:lpstr>Présentation PowerPoint</vt:lpstr>
      <vt:lpstr>Présentation PowerPoint</vt:lpstr>
      <vt:lpstr>Présentation PowerPoint</vt:lpstr>
      <vt:lpstr>GÉNÉRATION DU PANORAMA</vt:lpstr>
      <vt:lpstr>CREATION DU ZIP</vt:lpstr>
      <vt:lpstr>CREATION DU ZIP (SUITE)</vt:lpstr>
      <vt:lpstr>Présentation PowerPoint</vt:lpstr>
      <vt:lpstr>BILAN TECHNIQUE</vt:lpstr>
      <vt:lpstr>BILAN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Visite virtuelle de l’IUT et Générateur de panorama</dc:title>
  <dc:creator>bjvcxdfghj xcvbn</dc:creator>
  <cp:lastModifiedBy>bjvcxdfghj xcvbn</cp:lastModifiedBy>
  <cp:revision>30</cp:revision>
  <dcterms:created xsi:type="dcterms:W3CDTF">2021-03-23T19:26:31Z</dcterms:created>
  <dcterms:modified xsi:type="dcterms:W3CDTF">2021-03-27T20:43:04Z</dcterms:modified>
</cp:coreProperties>
</file>